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64" r:id="rId6"/>
    <p:sldId id="267" r:id="rId7"/>
    <p:sldId id="268" r:id="rId8"/>
    <p:sldId id="269" r:id="rId9"/>
    <p:sldId id="275" r:id="rId10"/>
    <p:sldId id="270" r:id="rId11"/>
    <p:sldId id="265" r:id="rId12"/>
  </p:sldIdLst>
  <p:sldSz cx="12192000" cy="6858000"/>
  <p:notesSz cx="6858000" cy="9144000"/>
  <p:defaultTextStyle>
    <a:defPPr>
      <a:defRPr lang="zh-S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6E00"/>
    <a:srgbClr val="378DC0"/>
    <a:srgbClr val="3887B2"/>
    <a:srgbClr val="2B5072"/>
    <a:srgbClr val="2145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>
        <p:scale>
          <a:sx n="91" d="100"/>
          <a:sy n="91" d="100"/>
        </p:scale>
        <p:origin x="76" y="2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/>
          <a:srcRect l="27101" r="37013"/>
          <a:stretch>
            <a:fillRect/>
          </a:stretch>
        </p:blipFill>
        <p:spPr>
          <a:xfrm>
            <a:off x="0" y="0"/>
            <a:ext cx="3699481" cy="688174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968404" y="-18363"/>
            <a:ext cx="10328299" cy="6894726"/>
          </a:xfrm>
          <a:prstGeom prst="rect">
            <a:avLst/>
          </a:prstGeom>
        </p:spPr>
      </p:pic>
      <p:sp>
        <p:nvSpPr>
          <p:cNvPr id="8" name="弦形 7"/>
          <p:cNvSpPr/>
          <p:nvPr userDrawn="1"/>
        </p:nvSpPr>
        <p:spPr>
          <a:xfrm rot="12134382">
            <a:off x="-2659628" y="-1705216"/>
            <a:ext cx="10440636" cy="10268431"/>
          </a:xfrm>
          <a:prstGeom prst="chord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sp>
        <p:nvSpPr>
          <p:cNvPr id="9" name="弦形 8"/>
          <p:cNvSpPr/>
          <p:nvPr userDrawn="1"/>
        </p:nvSpPr>
        <p:spPr>
          <a:xfrm rot="12134382">
            <a:off x="-2537170" y="-1897056"/>
            <a:ext cx="10756555" cy="10725519"/>
          </a:xfrm>
          <a:prstGeom prst="chord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9838" y="2578564"/>
            <a:ext cx="2657611" cy="170087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sp>
        <p:nvSpPr>
          <p:cNvPr id="9" name="矩形 8"/>
          <p:cNvSpPr/>
          <p:nvPr userDrawn="1"/>
        </p:nvSpPr>
        <p:spPr>
          <a:xfrm>
            <a:off x="0" y="6582284"/>
            <a:ext cx="12192000" cy="27571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SG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SG" altLang="en-US"/>
          </a:p>
        </p:txBody>
      </p:sp>
    </p:spTree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SG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SG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B0837-EB51-4D17-9892-67345477E769}" type="datetimeFigureOut">
              <a:rPr lang="zh-SG" altLang="en-US" smtClean="0"/>
            </a:fld>
            <a:endParaRPr lang="zh-SG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SG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EF82E-59C6-4EB1-9FDA-A1CD8B3E63C7}" type="slidenum">
              <a:rPr lang="zh-SG" altLang="en-US" smtClean="0"/>
            </a:fld>
            <a:endParaRPr lang="zh-SG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 dir="u"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SG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/>
          <p:nvPr/>
        </p:nvCxnSpPr>
        <p:spPr>
          <a:xfrm flipV="1">
            <a:off x="474650" y="3741362"/>
            <a:ext cx="6742828" cy="1"/>
          </a:xfrm>
          <a:prstGeom prst="line">
            <a:avLst/>
          </a:prstGeom>
          <a:ln w="28575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19685" y="2613025"/>
            <a:ext cx="765238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Detection and tracking of 2D/3D objects for self-driving application</a:t>
            </a:r>
            <a:endParaRPr lang="en-US" sz="40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12495" y="4046220"/>
            <a:ext cx="2660650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/>
              <a:t>Yucheng Wang 11710211* </a:t>
            </a:r>
            <a:endParaRPr lang="zh-CN" altLang="en-US" b="1"/>
          </a:p>
          <a:p>
            <a:pPr algn="l"/>
            <a:r>
              <a:rPr lang="zh-CN" altLang="en-US" b="1"/>
              <a:t>Keyu Huang 11710934 </a:t>
            </a:r>
            <a:endParaRPr lang="zh-CN" altLang="en-US" b="1"/>
          </a:p>
          <a:p>
            <a:pPr algn="l"/>
            <a:r>
              <a:rPr lang="zh-CN" altLang="en-US" b="1"/>
              <a:t>Tingting Zhang 11712531 </a:t>
            </a:r>
            <a:endParaRPr lang="zh-CN" altLang="en-US" b="1"/>
          </a:p>
          <a:p>
            <a:pPr algn="l"/>
            <a:r>
              <a:rPr lang="zh-CN" altLang="en-US" b="1"/>
              <a:t>Yuxi Liu 12032189</a:t>
            </a:r>
            <a:endParaRPr lang="zh-CN" altLang="en-US" b="1"/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www.sustech.edu.cn/wp-content/themes/twentyseventeen/images/sustech-logo-cn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199" y="2258587"/>
            <a:ext cx="7008714" cy="1392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3203199" y="3825123"/>
            <a:ext cx="5619764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SG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黑体" panose="02010609060101010101" pitchFamily="49" charset="-122"/>
              </a:rPr>
              <a:t>Thanks for Listening!</a:t>
            </a:r>
            <a:endParaRPr lang="en-US" altLang="zh-SG" sz="4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4299773" y="1082104"/>
            <a:ext cx="965433" cy="530492"/>
            <a:chOff x="4299773" y="1452059"/>
            <a:chExt cx="96543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3098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ts val="1200"/>
                </a:spcBef>
              </a:pP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0" name="矩形: 圆角 9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11" name="矩形: 圆角 10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1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</p:grpSp>
      <p:grpSp>
        <p:nvGrpSpPr>
          <p:cNvPr id="34" name="组合 33"/>
          <p:cNvGrpSpPr/>
          <p:nvPr/>
        </p:nvGrpSpPr>
        <p:grpSpPr>
          <a:xfrm>
            <a:off x="4299773" y="1116043"/>
            <a:ext cx="5216123" cy="1333009"/>
            <a:chOff x="4299773" y="1332434"/>
            <a:chExt cx="5216123" cy="1333009"/>
          </a:xfrm>
        </p:grpSpPr>
        <p:grpSp>
          <p:nvGrpSpPr>
            <p:cNvPr id="13" name="组合 12"/>
            <p:cNvGrpSpPr/>
            <p:nvPr/>
          </p:nvGrpSpPr>
          <p:grpSpPr>
            <a:xfrm>
              <a:off x="4299773" y="2134951"/>
              <a:ext cx="530492" cy="530492"/>
              <a:chOff x="5416598" y="4355615"/>
              <a:chExt cx="530492" cy="530492"/>
            </a:xfrm>
          </p:grpSpPr>
          <p:sp>
            <p:nvSpPr>
              <p:cNvPr id="14" name="矩形: 圆角 13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5" name="矩形: 圆角 14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2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  <p:sp>
          <p:nvSpPr>
            <p:cNvPr id="28" name="矩形 27"/>
            <p:cNvSpPr/>
            <p:nvPr/>
          </p:nvSpPr>
          <p:spPr>
            <a:xfrm>
              <a:off x="5030256" y="1332434"/>
              <a:ext cx="448564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Research Question or Problem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299773" y="2755016"/>
            <a:ext cx="5062453" cy="530492"/>
            <a:chOff x="4299773" y="2817843"/>
            <a:chExt cx="5062453" cy="530492"/>
          </a:xfrm>
        </p:grpSpPr>
        <p:grpSp>
          <p:nvGrpSpPr>
            <p:cNvPr id="16" name="组合 15"/>
            <p:cNvGrpSpPr/>
            <p:nvPr/>
          </p:nvGrpSpPr>
          <p:grpSpPr>
            <a:xfrm>
              <a:off x="4299773" y="2817843"/>
              <a:ext cx="530492" cy="530492"/>
              <a:chOff x="5416598" y="4355615"/>
              <a:chExt cx="530492" cy="530492"/>
            </a:xfrm>
          </p:grpSpPr>
          <p:sp>
            <p:nvSpPr>
              <p:cNvPr id="17" name="矩形: 圆角 16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8" name="矩形: 圆角 17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3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  <p:sp>
          <p:nvSpPr>
            <p:cNvPr id="29" name="矩形 28"/>
            <p:cNvSpPr/>
            <p:nvPr/>
          </p:nvSpPr>
          <p:spPr>
            <a:xfrm>
              <a:off x="5030256" y="2852891"/>
              <a:ext cx="433197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Research Design and Methods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299773" y="3590392"/>
            <a:ext cx="3199363" cy="530492"/>
            <a:chOff x="4299773" y="3506149"/>
            <a:chExt cx="3199363" cy="530492"/>
          </a:xfrm>
        </p:grpSpPr>
        <p:grpSp>
          <p:nvGrpSpPr>
            <p:cNvPr id="19" name="组合 18"/>
            <p:cNvGrpSpPr/>
            <p:nvPr/>
          </p:nvGrpSpPr>
          <p:grpSpPr>
            <a:xfrm>
              <a:off x="4299773" y="3506149"/>
              <a:ext cx="530492" cy="530492"/>
              <a:chOff x="5416598" y="4355615"/>
              <a:chExt cx="530492" cy="530492"/>
            </a:xfrm>
          </p:grpSpPr>
          <p:sp>
            <p:nvSpPr>
              <p:cNvPr id="20" name="矩形: 圆角 19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 dirty="0">
                  <a:solidFill>
                    <a:srgbClr val="378DC0"/>
                  </a:solidFill>
                </a:endParaRPr>
              </a:p>
            </p:txBody>
          </p:sp>
          <p:sp>
            <p:nvSpPr>
              <p:cNvPr id="21" name="矩形: 圆角 20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4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  <p:sp>
          <p:nvSpPr>
            <p:cNvPr id="30" name="矩形 29"/>
            <p:cNvSpPr/>
            <p:nvPr/>
          </p:nvSpPr>
          <p:spPr>
            <a:xfrm>
              <a:off x="5030256" y="3540758"/>
              <a:ext cx="24688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Initial Results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299773" y="4455493"/>
            <a:ext cx="4570963" cy="530492"/>
            <a:chOff x="4299773" y="4194455"/>
            <a:chExt cx="4570963" cy="530492"/>
          </a:xfrm>
        </p:grpSpPr>
        <p:grpSp>
          <p:nvGrpSpPr>
            <p:cNvPr id="22" name="组合 21"/>
            <p:cNvGrpSpPr/>
            <p:nvPr/>
          </p:nvGrpSpPr>
          <p:grpSpPr>
            <a:xfrm>
              <a:off x="4299773" y="4194455"/>
              <a:ext cx="530492" cy="530492"/>
              <a:chOff x="5416598" y="4355615"/>
              <a:chExt cx="530492" cy="530492"/>
            </a:xfrm>
          </p:grpSpPr>
          <p:sp>
            <p:nvSpPr>
              <p:cNvPr id="23" name="矩形: 圆角 22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 dirty="0"/>
              </a:p>
            </p:txBody>
          </p:sp>
          <p:sp>
            <p:nvSpPr>
              <p:cNvPr id="24" name="矩形: 圆角 23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5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  <p:sp>
          <p:nvSpPr>
            <p:cNvPr id="31" name="矩形 30"/>
            <p:cNvSpPr/>
            <p:nvPr/>
          </p:nvSpPr>
          <p:spPr>
            <a:xfrm>
              <a:off x="5030256" y="4229503"/>
              <a:ext cx="38404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Staffing Plan &amp; Timeline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299773" y="5320594"/>
            <a:ext cx="2284963" cy="530492"/>
            <a:chOff x="4299773" y="4882761"/>
            <a:chExt cx="2284963" cy="530492"/>
          </a:xfrm>
        </p:grpSpPr>
        <p:grpSp>
          <p:nvGrpSpPr>
            <p:cNvPr id="25" name="组合 24"/>
            <p:cNvGrpSpPr/>
            <p:nvPr/>
          </p:nvGrpSpPr>
          <p:grpSpPr>
            <a:xfrm>
              <a:off x="4299773" y="4882761"/>
              <a:ext cx="530492" cy="530492"/>
              <a:chOff x="5416598" y="4355615"/>
              <a:chExt cx="530492" cy="530492"/>
            </a:xfrm>
          </p:grpSpPr>
          <p:sp>
            <p:nvSpPr>
              <p:cNvPr id="26" name="矩形: 圆角 25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378DC0"/>
              </a:solidFill>
              <a:ln>
                <a:solidFill>
                  <a:srgbClr val="378D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27" name="矩形: 圆角 26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378DC0"/>
                    </a:solidFill>
                  </a:rPr>
                  <a:t>6</a:t>
                </a:r>
                <a:endParaRPr lang="zh-SG" altLang="en-US" b="1" dirty="0">
                  <a:solidFill>
                    <a:srgbClr val="378DC0"/>
                  </a:solidFill>
                </a:endParaRPr>
              </a:p>
            </p:txBody>
          </p:sp>
        </p:grpSp>
        <p:sp>
          <p:nvSpPr>
            <p:cNvPr id="32" name="矩形 31"/>
            <p:cNvSpPr/>
            <p:nvPr/>
          </p:nvSpPr>
          <p:spPr>
            <a:xfrm>
              <a:off x="5030256" y="4917613"/>
              <a:ext cx="155448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</a:rPr>
                <a:t>Reference</a:t>
              </a:r>
              <a:endPara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5030470" y="1998980"/>
            <a:ext cx="301053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Research Goals and Objectives</a:t>
            </a:r>
            <a:endParaRPr lang="zh-CN" altLang="en-US" sz="24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5141193" cy="530492"/>
            <a:chOff x="4299773" y="1452059"/>
            <a:chExt cx="514119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448564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Research Question or Problem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SG" sz="3200" b="1" dirty="0">
                    <a:solidFill>
                      <a:srgbClr val="0070C0"/>
                    </a:solidFill>
                  </a:rPr>
                  <a:t>1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5301776" y="425789"/>
            <a:ext cx="7179159" cy="4957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40995" y="943610"/>
            <a:ext cx="6383020" cy="40925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/>
              <a:t>Multiple Object Tracking(MOT) has always been a problem which is hard to proceed a satisfactory result balancing the accuracy and efficiency. </a:t>
            </a:r>
            <a:endParaRPr lang="zh-CN" altLang="en-US" sz="2000"/>
          </a:p>
          <a:p>
            <a:pPr algn="l"/>
            <a:endParaRPr lang="zh-CN" altLang="en-US" sz="20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/>
              <a:t>Traditionally, MOT are solved by Multiple Hypothesis(MHT), the Joint Probabilistic Data Association(JPDA) filters. </a:t>
            </a:r>
            <a:r>
              <a:rPr lang="en-US" altLang="zh-CN" sz="2000"/>
              <a:t>Delay, high complexity of time.</a:t>
            </a:r>
            <a:endParaRPr lang="zh-CN" altLang="en-US" sz="2000"/>
          </a:p>
          <a:p>
            <a:pPr algn="l"/>
            <a:endParaRPr lang="zh-CN" altLang="en-US" sz="20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/>
              <a:t>Considering the facts mentioned above, distinct methods (DEEP_SORT, DEEP_SORT +YOLOv3) which could improve the performances will be implemented on our data set in this project. The results would be optimized by comparison</a:t>
            </a:r>
            <a:endParaRPr lang="zh-CN" altLang="en-US" sz="2000"/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5294863" cy="530492"/>
            <a:chOff x="4299773" y="1452059"/>
            <a:chExt cx="529486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463931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Research Goals and Objectives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2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545526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709295" y="1054735"/>
            <a:ext cx="4964430" cy="16300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sz="2000"/>
              <a:t>Obtain o</a:t>
            </a:r>
            <a:r>
              <a:rPr lang="zh-CN" altLang="en-US" sz="2000"/>
              <a:t>riginal data set(video clip)</a:t>
            </a:r>
            <a:endParaRPr lang="zh-CN" altLang="en-US" sz="20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sz="2000"/>
              <a:t>Apply </a:t>
            </a:r>
            <a:r>
              <a:rPr lang="zh-CN" altLang="en-US" sz="2000"/>
              <a:t>Deep_SORT and Deep_SORT+YOLOv3</a:t>
            </a:r>
            <a:endParaRPr lang="zh-CN" altLang="en-US" sz="20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/>
              <a:t>Comparisons between the results </a:t>
            </a:r>
            <a:endParaRPr lang="zh-CN" altLang="en-US" sz="2000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altLang="zh-CN" sz="2000"/>
              <a:t>O</a:t>
            </a:r>
            <a:r>
              <a:rPr lang="zh-CN" altLang="en-US" sz="2000"/>
              <a:t>ptimization</a:t>
            </a:r>
            <a:endParaRPr lang="zh-CN" altLang="en-US" sz="2000"/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zh-CN" altLang="en-US" sz="20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2295" y="2664460"/>
            <a:ext cx="6127750" cy="3449955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880" y="2684780"/>
            <a:ext cx="4411980" cy="331660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4987523" cy="530492"/>
            <a:chOff x="4299773" y="1452059"/>
            <a:chExt cx="498752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433197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Research Design and Methods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3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514792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14680" y="872490"/>
            <a:ext cx="8827770" cy="56311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 b="1"/>
              <a:t>SORT</a:t>
            </a:r>
            <a:r>
              <a:rPr lang="zh-CN" altLang="en-US" sz="2000"/>
              <a:t> </a:t>
            </a: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r>
              <a:rPr lang="zh-CN" altLang="en-US" sz="2000"/>
              <a:t>1) Detection: SORT use FrRCNN detection method</a:t>
            </a: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r>
              <a:rPr lang="en-US" altLang="zh-CN" sz="2000"/>
              <a:t>2</a:t>
            </a:r>
            <a:r>
              <a:rPr lang="zh-CN" altLang="en-US" sz="2000"/>
              <a:t>) Data Association It uses the Hungarian assignment algorithm for data association.</a:t>
            </a: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 b="1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2000" b="1"/>
              <a:t>Deep_SORT</a:t>
            </a:r>
            <a:endParaRPr lang="zh-CN" altLang="en-US" sz="2000" b="1"/>
          </a:p>
          <a:p>
            <a:pPr indent="0" algn="l">
              <a:buFont typeface="Arial" panose="020B0604020202020204" pitchFamily="34" charset="0"/>
              <a:buNone/>
            </a:pPr>
            <a:r>
              <a:rPr lang="zh-CN" altLang="en-US" sz="2000"/>
              <a:t>1) Track Handling and State Estimation</a:t>
            </a: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r>
              <a:rPr lang="zh-CN" altLang="en-US" sz="2000"/>
              <a:t>2) Assignment Problem</a:t>
            </a: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r>
              <a:rPr lang="zh-CN" altLang="en-US" sz="2000"/>
              <a:t>3) Matching Cascade </a:t>
            </a: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r>
              <a:rPr lang="zh-CN" altLang="en-US" sz="2000"/>
              <a:t>4) Deep Appearance Descriptor</a:t>
            </a:r>
            <a:endParaRPr lang="zh-CN" altLang="en-US" sz="2000"/>
          </a:p>
          <a:p>
            <a:pPr indent="0" algn="l">
              <a:buFont typeface="Arial" panose="020B0604020202020204" pitchFamily="34" charset="0"/>
              <a:buNone/>
            </a:pPr>
            <a:endParaRPr lang="zh-CN" altLang="en-US" sz="2000"/>
          </a:p>
        </p:txBody>
      </p:sp>
      <p:pic>
        <p:nvPicPr>
          <p:cNvPr id="5" name="图片 4" descr="P6OO]3TEABXJQH6VXPBZK@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4195" y="1934210"/>
            <a:ext cx="6429375" cy="251904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3143483" cy="530492"/>
            <a:chOff x="4299773" y="1452059"/>
            <a:chExt cx="314348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248793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/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Initial Results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4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330388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4E~HER9WZSGR11[W7FK8HB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0880" y="3546475"/>
            <a:ext cx="10058400" cy="288925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92175" y="1029335"/>
            <a:ext cx="10142220" cy="258445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/>
              <a:t>Compared with other algorithms, sort already achieve the higher MOTA score for the online trackers. And</a:t>
            </a:r>
            <a:endParaRPr lang="zh-CN" altLang="en-US"/>
          </a:p>
          <a:p>
            <a:pPr algn="l"/>
            <a:r>
              <a:rPr lang="zh-CN" altLang="en-US"/>
              <a:t> the deep sort algorithm goes further returns the fewest number of identity switches of all online methods </a:t>
            </a:r>
            <a:endParaRPr lang="zh-CN" altLang="en-US"/>
          </a:p>
          <a:p>
            <a:pPr algn="l"/>
            <a:r>
              <a:rPr lang="zh-CN" altLang="en-US"/>
              <a:t>while maintaining competitive MOTA scores, track fragmentations, and false negatives.</a:t>
            </a:r>
            <a:endParaRPr lang="zh-CN" altLang="en-US"/>
          </a:p>
          <a:p>
            <a:pPr algn="l"/>
            <a:endParaRPr lang="zh-CN" altLang="en-US"/>
          </a:p>
          <a:p>
            <a:pPr algn="l"/>
            <a:r>
              <a:rPr lang="zh-CN" altLang="en-US"/>
              <a:t>Although deepsort has achieved good results, there is still space for improvement. On the one hand</a:t>
            </a:r>
            <a:endParaRPr lang="zh-CN" altLang="en-US"/>
          </a:p>
          <a:p>
            <a:pPr algn="l"/>
            <a:r>
              <a:rPr lang="zh-CN" altLang="en-US"/>
              <a:t> its excellent performance largely depends on the quality of detections. If the detection data is complicated, </a:t>
            </a:r>
            <a:endParaRPr lang="zh-CN" altLang="en-US"/>
          </a:p>
          <a:p>
            <a:pPr algn="l"/>
            <a:r>
              <a:rPr lang="zh-CN" altLang="en-US"/>
              <a:t>more complicated preprocessing may be required. On the other hand, only the distance relationship is used </a:t>
            </a:r>
            <a:endParaRPr lang="zh-CN" altLang="en-US"/>
          </a:p>
          <a:p>
            <a:pPr algn="l"/>
            <a:r>
              <a:rPr lang="zh-CN" altLang="en-US"/>
              <a:t>in the motion matching degree, not the real motion information. I think we can combine speed information </a:t>
            </a:r>
            <a:endParaRPr lang="zh-CN" altLang="en-US"/>
          </a:p>
          <a:p>
            <a:pPr algn="l"/>
            <a:r>
              <a:rPr lang="zh-CN" altLang="en-US"/>
              <a:t>to solve the Identity switches when similar people meet.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4526513" cy="530492"/>
            <a:chOff x="4299773" y="1452059"/>
            <a:chExt cx="452651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387096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Staffing Plan &amp; Timeline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5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468691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4680" y="1088390"/>
            <a:ext cx="9432290" cy="468058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4526513" cy="530492"/>
            <a:chOff x="4299773" y="1452059"/>
            <a:chExt cx="452651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387096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Staffing Plan &amp; Timeline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5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4686916" y="425790"/>
            <a:ext cx="6541164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 descr="Q5G~74~17HHCZI_03AFNN7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15975" y="1147445"/>
            <a:ext cx="8848725" cy="456247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60543" y="165500"/>
            <a:ext cx="2221463" cy="530492"/>
            <a:chOff x="4299773" y="1452059"/>
            <a:chExt cx="2221463" cy="530492"/>
          </a:xfrm>
        </p:grpSpPr>
        <p:sp>
          <p:nvSpPr>
            <p:cNvPr id="9" name="矩形 8"/>
            <p:cNvSpPr/>
            <p:nvPr/>
          </p:nvSpPr>
          <p:spPr>
            <a:xfrm>
              <a:off x="4955326" y="1486472"/>
              <a:ext cx="1565910" cy="4603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>
                <a:buClrTx/>
                <a:buSzTx/>
                <a:buFontTx/>
              </a:pPr>
              <a:r>
                <a:rPr lang="zh-CN" altLang="en-US" sz="2400" b="1" dirty="0"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Reference</a:t>
              </a:r>
              <a:endPara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4299773" y="1452059"/>
              <a:ext cx="530492" cy="530492"/>
              <a:chOff x="5416598" y="4355615"/>
              <a:chExt cx="530492" cy="530492"/>
            </a:xfrm>
          </p:grpSpPr>
          <p:sp>
            <p:nvSpPr>
              <p:cNvPr id="11" name="矩形: 圆角 10"/>
              <p:cNvSpPr/>
              <p:nvPr/>
            </p:nvSpPr>
            <p:spPr>
              <a:xfrm>
                <a:off x="5416598" y="4355615"/>
                <a:ext cx="530492" cy="530492"/>
              </a:xfrm>
              <a:prstGeom prst="roundRect">
                <a:avLst/>
              </a:prstGeom>
              <a:solidFill>
                <a:srgbClr val="0070C0"/>
              </a:solidFill>
              <a:ln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SG" altLang="en-US"/>
              </a:p>
            </p:txBody>
          </p:sp>
          <p:sp>
            <p:nvSpPr>
              <p:cNvPr id="12" name="矩形: 圆角 11"/>
              <p:cNvSpPr/>
              <p:nvPr/>
            </p:nvSpPr>
            <p:spPr>
              <a:xfrm>
                <a:off x="5492798" y="4431815"/>
                <a:ext cx="378092" cy="378092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3200" b="1" dirty="0">
                    <a:solidFill>
                      <a:srgbClr val="0070C0"/>
                    </a:solidFill>
                  </a:rPr>
                  <a:t>6</a:t>
                </a:r>
                <a:endParaRPr lang="zh-SG" altLang="en-US" b="1" dirty="0">
                  <a:solidFill>
                    <a:srgbClr val="0070C0"/>
                  </a:solidFill>
                </a:endParaRPr>
              </a:p>
            </p:txBody>
          </p:sp>
        </p:grpSp>
      </p:grpSp>
      <p:cxnSp>
        <p:nvCxnSpPr>
          <p:cNvPr id="14" name="直接连接符 13"/>
          <p:cNvCxnSpPr>
            <a:stCxn id="9" idx="3"/>
          </p:cNvCxnSpPr>
          <p:nvPr/>
        </p:nvCxnSpPr>
        <p:spPr>
          <a:xfrm flipV="1">
            <a:off x="2382194" y="425790"/>
            <a:ext cx="8706821" cy="4956"/>
          </a:xfrm>
          <a:prstGeom prst="line">
            <a:avLst/>
          </a:prstGeom>
          <a:ln w="12700">
            <a:solidFill>
              <a:srgbClr val="3887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60655" y="1120775"/>
            <a:ext cx="1177734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/>
              <a:t>[1] N. Wojke, A. Bewley, and D. Paulus. “Simple online and realtime tracking with a deep association metric”, arXiv preprint arXiv:1703.07402, 2017. </a:t>
            </a:r>
            <a:endParaRPr lang="zh-CN" altLang="en-US"/>
          </a:p>
          <a:p>
            <a:pPr algn="l"/>
            <a:r>
              <a:rPr lang="zh-CN" altLang="en-US"/>
              <a:t>[2] N. Wojke and A. Bewley, “Deep cosine metric learning for person re-identification,” in Proc. WACV. IEEE, 2018, pp. 748–756. </a:t>
            </a:r>
            <a:endParaRPr lang="zh-CN" altLang="en-US"/>
          </a:p>
          <a:p>
            <a:pPr algn="l"/>
            <a:r>
              <a:rPr lang="zh-CN" altLang="en-US"/>
              <a:t>[3] A. Bewley, G. Zongyuan, F. Ramos, and B. Upcroft, “Simple online and realtime tracking,” in ICIP, 2016, pp. 3464–3468. </a:t>
            </a:r>
            <a:endParaRPr lang="zh-CN" altLang="en-US"/>
          </a:p>
          <a:p>
            <a:pPr algn="l"/>
            <a:r>
              <a:rPr lang="zh-CN" altLang="en-US"/>
              <a:t>[4] L. Leal-Taix´e, A. Milan, I. Reid, S. Roth, and K. Schindler, “MOTChallenge 2015: Towards a Benchmark for Multi-Target Tracking,” arXiv preprint, 2015. </a:t>
            </a:r>
            <a:endParaRPr lang="zh-CN" altLang="en-US"/>
          </a:p>
          <a:p>
            <a:pPr algn="l"/>
            <a:r>
              <a:rPr lang="zh-CN" altLang="en-US"/>
              <a:t>[5] F. Yu, W. Li, Q. Li, Y. Liu, X. Shi, and J. Yan, “Poi: Multiple object tracking with high performance detection and appearance feature,” in ECCV. Springer, 2016, pp. 36–42. </a:t>
            </a:r>
            <a:endParaRPr lang="zh-CN" altLang="en-US"/>
          </a:p>
          <a:p>
            <a:pPr algn="l"/>
            <a:r>
              <a:rPr lang="zh-CN" altLang="en-US"/>
              <a:t>[6] https://github.com/nwojke/deep_sort </a:t>
            </a:r>
            <a:endParaRPr lang="zh-CN" altLang="en-US"/>
          </a:p>
          <a:p>
            <a:pPr algn="l"/>
            <a:r>
              <a:rPr lang="zh-CN" altLang="en-US"/>
              <a:t>[7] https://zhuanlan.zhihu.com/p/114349651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2937</Words>
  <Application>WPS 演示</Application>
  <PresentationFormat>宽屏</PresentationFormat>
  <Paragraphs>110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黑体</vt:lpstr>
      <vt:lpstr>楷体</vt:lpstr>
      <vt:lpstr>Calibri</vt:lpstr>
      <vt:lpstr>微软雅黑</vt:lpstr>
      <vt:lpstr>Arial Unicode MS</vt:lpstr>
      <vt:lpstr>等线 Light</vt:lpstr>
      <vt:lpstr>Calibri Light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YAO YAO</dc:creator>
  <cp:lastModifiedBy>夏de浅_草</cp:lastModifiedBy>
  <cp:revision>32</cp:revision>
  <dcterms:created xsi:type="dcterms:W3CDTF">2019-05-07T06:35:00Z</dcterms:created>
  <dcterms:modified xsi:type="dcterms:W3CDTF">2020-10-21T09:19:13Z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